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60" r:id="rId3"/>
    <p:sldId id="262" r:id="rId4"/>
    <p:sldId id="263" r:id="rId5"/>
    <p:sldId id="258" r:id="rId6"/>
    <p:sldId id="328" r:id="rId7"/>
    <p:sldId id="269" r:id="rId8"/>
    <p:sldId id="272" r:id="rId9"/>
    <p:sldId id="270" r:id="rId10"/>
    <p:sldId id="326" r:id="rId11"/>
    <p:sldId id="327" r:id="rId12"/>
    <p:sldId id="271" r:id="rId13"/>
    <p:sldId id="281" r:id="rId14"/>
    <p:sldId id="282" r:id="rId15"/>
    <p:sldId id="283" r:id="rId16"/>
    <p:sldId id="330" r:id="rId17"/>
    <p:sldId id="32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3345F-DBDB-42B0-9F6A-E13811B52DC9}" type="datetimeFigureOut">
              <a:rPr lang="de-DE" smtClean="0"/>
              <a:t>26.05.2025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09384-C2A3-4D90-B4CB-1E8F112D45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429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Minus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coding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755D3-C991-4AAE-8665-7321BF63CDA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1666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1B55-DA6F-469A-9D87-C7D5D5703378}" type="datetimeFigureOut">
              <a:rPr lang="de-DE" smtClean="0"/>
              <a:t>26.05.2025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F4DE2-B5EB-4693-B01C-D8D9C7954C32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810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1B55-DA6F-469A-9D87-C7D5D5703378}" type="datetimeFigureOut">
              <a:rPr lang="de-DE" smtClean="0"/>
              <a:t>26.05.2025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F4DE2-B5EB-4693-B01C-D8D9C7954C3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238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1B55-DA6F-469A-9D87-C7D5D5703378}" type="datetimeFigureOut">
              <a:rPr lang="de-DE" smtClean="0"/>
              <a:t>26.05.2025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F4DE2-B5EB-4693-B01C-D8D9C7954C3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989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1B55-DA6F-469A-9D87-C7D5D5703378}" type="datetimeFigureOut">
              <a:rPr lang="de-DE" smtClean="0"/>
              <a:t>26.05.2025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F4DE2-B5EB-4693-B01C-D8D9C7954C3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449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1B55-DA6F-469A-9D87-C7D5D5703378}" type="datetimeFigureOut">
              <a:rPr lang="de-DE" smtClean="0"/>
              <a:t>26.05.2025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F4DE2-B5EB-4693-B01C-D8D9C7954C32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121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1B55-DA6F-469A-9D87-C7D5D5703378}" type="datetimeFigureOut">
              <a:rPr lang="de-DE" smtClean="0"/>
              <a:t>26.05.2025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F4DE2-B5EB-4693-B01C-D8D9C7954C3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01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1B55-DA6F-469A-9D87-C7D5D5703378}" type="datetimeFigureOut">
              <a:rPr lang="de-DE" smtClean="0"/>
              <a:t>26.05.2025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F4DE2-B5EB-4693-B01C-D8D9C7954C3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7063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1B55-DA6F-469A-9D87-C7D5D5703378}" type="datetimeFigureOut">
              <a:rPr lang="de-DE" smtClean="0"/>
              <a:t>26.05.2025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F4DE2-B5EB-4693-B01C-D8D9C7954C3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337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1B55-DA6F-469A-9D87-C7D5D5703378}" type="datetimeFigureOut">
              <a:rPr lang="de-DE" smtClean="0"/>
              <a:t>26.05.2025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F4DE2-B5EB-4693-B01C-D8D9C7954C3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599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84D1B55-DA6F-469A-9D87-C7D5D5703378}" type="datetimeFigureOut">
              <a:rPr lang="de-DE" smtClean="0"/>
              <a:t>26.05.2025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F4DE2-B5EB-4693-B01C-D8D9C7954C3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8757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1B55-DA6F-469A-9D87-C7D5D5703378}" type="datetimeFigureOut">
              <a:rPr lang="de-DE" smtClean="0"/>
              <a:t>26.05.2025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F4DE2-B5EB-4693-B01C-D8D9C7954C3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729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84D1B55-DA6F-469A-9D87-C7D5D5703378}" type="datetimeFigureOut">
              <a:rPr lang="de-DE" smtClean="0"/>
              <a:t>26.05.2025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2FF4DE2-B5EB-4693-B01C-D8D9C7954C32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879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oarc.ucla.edu/" TargetMode="External"/><Relationship Id="rId2" Type="http://schemas.openxmlformats.org/officeDocument/2006/relationships/hyperlink" Target="https://vasishth.github.io/Freq_CogSc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urcodingclub.github.io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25849E-4764-911E-B207-AECDC166B6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F798479-9DCF-BE25-CF72-B6BCB5DE38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12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B51DDB2-CAEE-7766-9EE4-7D13BB384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34385" y="-65601"/>
            <a:ext cx="3956600" cy="282614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6ED4158-DD30-4F8D-DC34-FB8B46CCF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-sample t-test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4A6D232D-955D-7973-13D7-8ED11AA49A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778000"/>
                <a:ext cx="6902450" cy="46693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dirty="0"/>
                  <a:t>T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random</a:t>
                </a:r>
                <a:r>
                  <a:rPr lang="de-DE" dirty="0"/>
                  <a:t> variable </a:t>
                </a:r>
                <a:r>
                  <a:rPr lang="de-DE" dirty="0" err="1"/>
                  <a:t>derived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random</a:t>
                </a:r>
                <a:r>
                  <a:rPr lang="de-DE" dirty="0"/>
                  <a:t> variable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</m:oMath>
                </a14:m>
                <a:r>
                  <a:rPr lang="de-DE" dirty="0"/>
                  <a:t> </a:t>
                </a:r>
              </a:p>
              <a:p>
                <a:r>
                  <a:rPr lang="de-DE" dirty="0"/>
                  <a:t>T-distribution </a:t>
                </a:r>
                <a:r>
                  <a:rPr lang="de-DE" dirty="0" err="1"/>
                  <a:t>approaches</a:t>
                </a:r>
                <a:r>
                  <a:rPr lang="de-DE" dirty="0"/>
                  <a:t> normal </a:t>
                </a:r>
                <a:r>
                  <a:rPr lang="de-DE" dirty="0" err="1"/>
                  <a:t>distribution</a:t>
                </a:r>
                <a:r>
                  <a:rPr lang="de-DE" dirty="0"/>
                  <a:t>, but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heavier</a:t>
                </a:r>
                <a:r>
                  <a:rPr lang="de-DE" dirty="0"/>
                  <a:t> </a:t>
                </a:r>
                <a:r>
                  <a:rPr lang="de-DE" dirty="0" err="1"/>
                  <a:t>tails</a:t>
                </a:r>
                <a:br>
                  <a:rPr lang="de-DE" dirty="0"/>
                </a:br>
                <a:r>
                  <a:rPr lang="de-DE" sz="2400" dirty="0"/>
                  <a:t>(t – </a:t>
                </a:r>
                <a:r>
                  <a:rPr lang="de-DE" sz="2400" dirty="0" err="1"/>
                  <a:t>straight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line</a:t>
                </a:r>
                <a:r>
                  <a:rPr lang="de-DE" sz="2400" dirty="0"/>
                  <a:t>, normal – </a:t>
                </a:r>
                <a:r>
                  <a:rPr lang="de-DE" sz="2400" dirty="0" err="1"/>
                  <a:t>broken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line</a:t>
                </a:r>
                <a:r>
                  <a:rPr lang="de-DE" sz="2400" dirty="0"/>
                  <a:t>)</a:t>
                </a:r>
              </a:p>
              <a:p>
                <a:r>
                  <a:rPr lang="de-DE" dirty="0"/>
                  <a:t>T-distribution </a:t>
                </a:r>
                <a:r>
                  <a:rPr lang="de-DE" dirty="0" err="1"/>
                  <a:t>depends</a:t>
                </a:r>
                <a:r>
                  <a:rPr lang="de-DE" dirty="0"/>
                  <a:t> on </a:t>
                </a:r>
                <a:r>
                  <a:rPr lang="de-DE" dirty="0" err="1"/>
                  <a:t>degrees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freedom</a:t>
                </a:r>
                <a:endParaRPr lang="de-DE" dirty="0"/>
              </a:p>
              <a:p>
                <a:pPr lvl="1"/>
                <a:r>
                  <a:rPr lang="de-DE" dirty="0"/>
                  <a:t>Higher </a:t>
                </a:r>
                <a:r>
                  <a:rPr lang="de-DE" dirty="0" err="1"/>
                  <a:t>df</a:t>
                </a:r>
                <a:r>
                  <a:rPr lang="de-DE" dirty="0"/>
                  <a:t> </a:t>
                </a:r>
                <a:r>
                  <a:rPr lang="de-DE" dirty="0" err="1"/>
                  <a:t>approach</a:t>
                </a:r>
                <a:r>
                  <a:rPr lang="de-DE" dirty="0"/>
                  <a:t> normal </a:t>
                </a:r>
                <a:r>
                  <a:rPr lang="de-DE" dirty="0" err="1"/>
                  <a:t>distribution</a:t>
                </a:r>
                <a:endParaRPr lang="de-DE" dirty="0"/>
              </a:p>
            </p:txBody>
          </p:sp>
        </mc:Choice>
        <mc:Fallback xmlns="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4A6D232D-955D-7973-13D7-8ED11AA49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78000"/>
                <a:ext cx="6902450" cy="4669347"/>
              </a:xfrm>
              <a:prstGeom prst="rect">
                <a:avLst/>
              </a:prstGeom>
              <a:blipFill>
                <a:blip r:embed="rId4"/>
                <a:stretch>
                  <a:fillRect l="-1590" t="-22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57B90600-8D61-2FF5-4070-C9104E879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425" y="2914844"/>
            <a:ext cx="416052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8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4D4F06C-A76C-188A-406D-C0B250047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4651" y="1814285"/>
            <a:ext cx="4521200" cy="322942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6ED4158-DD30-4F8D-DC34-FB8B46CCF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-sample t-test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4A6D232D-955D-7973-13D7-8ED11AA49A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778000"/>
                <a:ext cx="6902450" cy="46693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de-DE" dirty="0"/>
                  <a:t>t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ba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bar>
                  </m:oMath>
                </a14:m>
                <a:r>
                  <a:rPr lang="de-DE" dirty="0"/>
                  <a:t> - </a:t>
                </a:r>
                <a:r>
                  <a:rPr lang="de-DE" dirty="0" err="1"/>
                  <a:t>estimate</a:t>
                </a:r>
                <a:endParaRPr lang="de-DE" dirty="0"/>
              </a:p>
              <a:p>
                <a:r>
                  <a:rPr lang="de-DE" dirty="0"/>
                  <a:t>s – </a:t>
                </a:r>
                <a:r>
                  <a:rPr lang="de-DE" dirty="0" err="1"/>
                  <a:t>standart</a:t>
                </a:r>
                <a:r>
                  <a:rPr lang="de-DE" dirty="0"/>
                  <a:t> </a:t>
                </a:r>
                <a:r>
                  <a:rPr lang="de-DE" dirty="0" err="1"/>
                  <a:t>deviation</a:t>
                </a:r>
                <a:endParaRPr lang="de-DE" dirty="0"/>
              </a:p>
              <a:p>
                <a:r>
                  <a:rPr lang="de-DE" dirty="0"/>
                  <a:t>n – sample </a:t>
                </a:r>
                <a:r>
                  <a:rPr lang="de-DE" dirty="0" err="1"/>
                  <a:t>size</a:t>
                </a:r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„Small t-</a:t>
                </a:r>
                <a:r>
                  <a:rPr lang="de-DE" dirty="0" err="1"/>
                  <a:t>values</a:t>
                </a:r>
                <a:r>
                  <a:rPr lang="de-DE" dirty="0"/>
                  <a:t>“ </a:t>
                </a:r>
                <a:r>
                  <a:rPr lang="de-DE" dirty="0" err="1"/>
                  <a:t>confirm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4A6D232D-955D-7973-13D7-8ED11AA49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78000"/>
                <a:ext cx="6902450" cy="4669347"/>
              </a:xfrm>
              <a:prstGeom prst="rect">
                <a:avLst/>
              </a:prstGeom>
              <a:blipFill>
                <a:blip r:embed="rId4"/>
                <a:stretch>
                  <a:fillRect l="-1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0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A6D4B9-27E8-01ED-ED13-2CDBC950E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Paired</a:t>
            </a:r>
            <a:r>
              <a:rPr lang="de-DE" dirty="0"/>
              <a:t> t-test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FC368E34-BB88-CEC9-F707-08935490D80A}"/>
              </a:ext>
            </a:extLst>
          </p:cNvPr>
          <p:cNvGraphicFramePr>
            <a:graphicFrameLocks noGrp="1"/>
          </p:cNvGraphicFramePr>
          <p:nvPr/>
        </p:nvGraphicFramePr>
        <p:xfrm>
          <a:off x="342832" y="2399383"/>
          <a:ext cx="1618676" cy="1971674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809338">
                  <a:extLst>
                    <a:ext uri="{9D8B030D-6E8A-4147-A177-3AD203B41FA5}">
                      <a16:colId xmlns:a16="http://schemas.microsoft.com/office/drawing/2014/main" val="3878953396"/>
                    </a:ext>
                  </a:extLst>
                </a:gridCol>
                <a:gridCol w="809338">
                  <a:extLst>
                    <a:ext uri="{9D8B030D-6E8A-4147-A177-3AD203B41FA5}">
                      <a16:colId xmlns:a16="http://schemas.microsoft.com/office/drawing/2014/main" val="3277378077"/>
                    </a:ext>
                  </a:extLst>
                </a:gridCol>
              </a:tblGrid>
              <a:tr h="185969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Subject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meanRT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5796795"/>
                  </a:ext>
                </a:extLst>
              </a:tr>
              <a:tr h="185969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AG0911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810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2342931"/>
                  </a:ext>
                </a:extLst>
              </a:tr>
              <a:tr h="199967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AJ3007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747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41682880"/>
                  </a:ext>
                </a:extLst>
              </a:tr>
              <a:tr h="199967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AP2403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877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6489092"/>
                  </a:ext>
                </a:extLst>
              </a:tr>
              <a:tr h="199967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AS3008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1.102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7361220"/>
                  </a:ext>
                </a:extLst>
              </a:tr>
              <a:tr h="199967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AW1406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968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60829"/>
                  </a:ext>
                </a:extLst>
              </a:tr>
              <a:tr h="199967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AW1912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1.061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2740589"/>
                  </a:ext>
                </a:extLst>
              </a:tr>
              <a:tr h="199967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BB0901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1.263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5128848"/>
                  </a:ext>
                </a:extLst>
              </a:tr>
              <a:tr h="199967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DS0806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1.098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2927881"/>
                  </a:ext>
                </a:extLst>
              </a:tr>
              <a:tr h="199967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EK1708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967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9023230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06D15F17-6F2F-6D19-BD60-A83251FC0CA7}"/>
              </a:ext>
            </a:extLst>
          </p:cNvPr>
          <p:cNvGraphicFramePr>
            <a:graphicFrameLocks noGrp="1"/>
          </p:cNvGraphicFramePr>
          <p:nvPr/>
        </p:nvGraphicFramePr>
        <p:xfrm>
          <a:off x="2771387" y="2370340"/>
          <a:ext cx="2286000" cy="1971675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98431771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88954737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10635670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Subject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PL 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UK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939906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AG0911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708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913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633914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AJ3007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766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728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793516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AP2403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863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890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144627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AS3008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1.099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1.104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627435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AW1406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1.006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931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697317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AW1912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1.049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1.074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864353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BB0901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1.210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1.321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4961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DS0806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1.081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1.114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8865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EK1708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943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991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8271524"/>
                  </a:ext>
                </a:extLst>
              </a:tr>
            </a:tbl>
          </a:graphicData>
        </a:graphic>
      </p:graphicFrame>
      <p:sp>
        <p:nvSpPr>
          <p:cNvPr id="10" name="Pfeil: nach unten gekrümmt 9">
            <a:extLst>
              <a:ext uri="{FF2B5EF4-FFF2-40B4-BE49-F238E27FC236}">
                <a16:creationId xmlns:a16="http://schemas.microsoft.com/office/drawing/2014/main" id="{FE7C6E54-BA6F-4160-440D-687882371B37}"/>
              </a:ext>
            </a:extLst>
          </p:cNvPr>
          <p:cNvSpPr/>
          <p:nvPr/>
        </p:nvSpPr>
        <p:spPr>
          <a:xfrm>
            <a:off x="1772156" y="1690688"/>
            <a:ext cx="1246173" cy="647363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A4CFAB7-7199-098A-7E5E-368089ED5712}"/>
                  </a:ext>
                </a:extLst>
              </p:cNvPr>
              <p:cNvSpPr txBox="1"/>
              <p:nvPr/>
            </p:nvSpPr>
            <p:spPr>
              <a:xfrm>
                <a:off x="5516437" y="1829038"/>
                <a:ext cx="291313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𝑈𝐾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𝑃𝐿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A4CFAB7-7199-098A-7E5E-368089ED5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437" y="1829038"/>
                <a:ext cx="2913134" cy="276999"/>
              </a:xfrm>
              <a:prstGeom prst="rect">
                <a:avLst/>
              </a:prstGeom>
              <a:blipFill>
                <a:blip r:embed="rId2"/>
                <a:stretch>
                  <a:fillRect b="-244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feld 11">
            <a:extLst>
              <a:ext uri="{FF2B5EF4-FFF2-40B4-BE49-F238E27FC236}">
                <a16:creationId xmlns:a16="http://schemas.microsoft.com/office/drawing/2014/main" id="{4B35EDDB-A479-AB96-2E92-5E92B67ABEFD}"/>
              </a:ext>
            </a:extLst>
          </p:cNvPr>
          <p:cNvSpPr txBox="1"/>
          <p:nvPr/>
        </p:nvSpPr>
        <p:spPr>
          <a:xfrm>
            <a:off x="5867266" y="3212538"/>
            <a:ext cx="56881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t.test</a:t>
            </a:r>
            <a:r>
              <a:rPr lang="en-US" sz="1600" dirty="0"/>
              <a:t>(</a:t>
            </a:r>
            <a:r>
              <a:rPr lang="en-US" sz="1600" dirty="0" err="1"/>
              <a:t>paired_PNData$PL</a:t>
            </a:r>
            <a:r>
              <a:rPr lang="en-US" sz="1600" dirty="0"/>
              <a:t>, </a:t>
            </a:r>
            <a:r>
              <a:rPr lang="en-US" sz="1600" dirty="0" err="1"/>
              <a:t>paired_PNData$UK</a:t>
            </a:r>
            <a:r>
              <a:rPr lang="en-US" sz="1600" dirty="0"/>
              <a:t>, paired = TRUE)</a:t>
            </a:r>
          </a:p>
          <a:p>
            <a:endParaRPr lang="en-US" sz="1600" dirty="0"/>
          </a:p>
          <a:p>
            <a:r>
              <a:rPr lang="en-US" sz="1600" dirty="0"/>
              <a:t>Paired t-test</a:t>
            </a:r>
          </a:p>
          <a:p>
            <a:r>
              <a:rPr lang="en-US" sz="1600" dirty="0"/>
              <a:t>data:  </a:t>
            </a:r>
            <a:r>
              <a:rPr lang="en-US" sz="1600" dirty="0" err="1"/>
              <a:t>paired_PNData$PL</a:t>
            </a:r>
            <a:r>
              <a:rPr lang="en-US" sz="1600" dirty="0"/>
              <a:t> and </a:t>
            </a:r>
            <a:r>
              <a:rPr lang="en-US" sz="1600" dirty="0" err="1"/>
              <a:t>paired_PNData$UK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 = -2.4871, </a:t>
            </a:r>
            <a:r>
              <a:rPr lang="en-US" sz="1600" dirty="0" err="1"/>
              <a:t>df</a:t>
            </a:r>
            <a:r>
              <a:rPr lang="en-US" sz="1600" dirty="0"/>
              <a:t> = 36, p-value = 0.01765</a:t>
            </a:r>
          </a:p>
          <a:p>
            <a:endParaRPr lang="en-US" sz="1600" dirty="0"/>
          </a:p>
          <a:p>
            <a:r>
              <a:rPr lang="en-US" sz="1600" dirty="0"/>
              <a:t>alternative hypothesis: true mean difference is not equal to 0</a:t>
            </a:r>
          </a:p>
          <a:p>
            <a:endParaRPr lang="en-US" sz="1600" dirty="0"/>
          </a:p>
          <a:p>
            <a:r>
              <a:rPr lang="en-US" sz="1600" dirty="0"/>
              <a:t>95 percent confidence interval: 		-67.783400  -6.890745</a:t>
            </a:r>
          </a:p>
          <a:p>
            <a:r>
              <a:rPr lang="en-US" sz="1600" dirty="0"/>
              <a:t>sample estimates: mean difference 	-37.33707</a:t>
            </a:r>
            <a:endParaRPr lang="de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2D31D75E-ABF3-91C7-195E-ABF8423A58FD}"/>
                  </a:ext>
                </a:extLst>
              </p:cNvPr>
              <p:cNvSpPr txBox="1"/>
              <p:nvPr/>
            </p:nvSpPr>
            <p:spPr>
              <a:xfrm>
                <a:off x="3952285" y="2338051"/>
                <a:ext cx="6096000" cy="619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𝑈𝐾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𝑃𝐿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)−0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𝑆𝐸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2D31D75E-ABF3-91C7-195E-ABF8423A5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285" y="2338051"/>
                <a:ext cx="6096000" cy="619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12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build="p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E0F02-433D-3ECF-8834-2E321EB8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T-test </a:t>
            </a:r>
            <a:r>
              <a:rPr lang="de-DE" dirty="0" err="1"/>
              <a:t>assumes</a:t>
            </a:r>
            <a:r>
              <a:rPr lang="de-DE" dirty="0"/>
              <a:t> </a:t>
            </a:r>
            <a:r>
              <a:rPr lang="de-DE" dirty="0" err="1"/>
              <a:t>independence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25D3F4-8DF7-CAF7-82F8-56669B09D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6674" cy="4351338"/>
          </a:xfrm>
        </p:spPr>
        <p:txBody>
          <a:bodyPr/>
          <a:lstStyle/>
          <a:p>
            <a:r>
              <a:rPr lang="de-DE" dirty="0"/>
              <a:t>Experimental sample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not </a:t>
            </a:r>
            <a:r>
              <a:rPr lang="de-DE" dirty="0" err="1"/>
              <a:t>independent</a:t>
            </a:r>
            <a:r>
              <a:rPr lang="de-DE" dirty="0"/>
              <a:t> (multiple </a:t>
            </a:r>
            <a:r>
              <a:rPr lang="de-DE" dirty="0" err="1"/>
              <a:t>trials</a:t>
            </a:r>
            <a:r>
              <a:rPr lang="de-DE" dirty="0"/>
              <a:t> per </a:t>
            </a:r>
            <a:r>
              <a:rPr lang="de-DE" dirty="0" err="1"/>
              <a:t>subject</a:t>
            </a:r>
            <a:r>
              <a:rPr lang="de-DE" dirty="0"/>
              <a:t>, different </a:t>
            </a:r>
            <a:r>
              <a:rPr lang="de-DE" dirty="0" err="1"/>
              <a:t>recording</a:t>
            </a:r>
            <a:r>
              <a:rPr lang="de-DE" dirty="0"/>
              <a:t> </a:t>
            </a:r>
            <a:r>
              <a:rPr lang="de-DE" dirty="0" err="1"/>
              <a:t>sites</a:t>
            </a:r>
            <a:r>
              <a:rPr lang="de-DE" dirty="0"/>
              <a:t> etc.)</a:t>
            </a: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and Items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3451F9D-13E9-6BD1-059A-0E73012D381C}"/>
              </a:ext>
            </a:extLst>
          </p:cNvPr>
          <p:cNvGraphicFramePr>
            <a:graphicFrameLocks noGrp="1"/>
          </p:cNvGraphicFramePr>
          <p:nvPr/>
        </p:nvGraphicFramePr>
        <p:xfrm>
          <a:off x="810128" y="4016375"/>
          <a:ext cx="3810000" cy="2295525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50457404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35274817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91335569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8842785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238681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Subject</a:t>
                      </a:r>
                      <a:endParaRPr lang="de-DE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ItemNr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Context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Trial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0705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AG0911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5312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AG0911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68271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AG0911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25711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AG0911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15015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AG0911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99716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AG0911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352072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AG0911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73068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AG0911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4656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AG0911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41923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AG0911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33639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AG0911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5923256"/>
                  </a:ext>
                </a:extLst>
              </a:tr>
            </a:tbl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F15B3F53-BE02-0082-DA05-646DED365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2004" y="4267179"/>
            <a:ext cx="3258309" cy="217104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8900A79-A261-8662-83F7-630DF3140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3693" y="4267178"/>
            <a:ext cx="3258311" cy="2171049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1A6DEBC-9CCA-4892-4AC4-DD35C0AEC460}"/>
              </a:ext>
            </a:extLst>
          </p:cNvPr>
          <p:cNvGrpSpPr/>
          <p:nvPr/>
        </p:nvGrpSpPr>
        <p:grpSpPr>
          <a:xfrm>
            <a:off x="8465743" y="1545424"/>
            <a:ext cx="3533649" cy="2203534"/>
            <a:chOff x="8465743" y="1545424"/>
            <a:chExt cx="3533649" cy="2203534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D3B60243-B380-4B92-662E-1AE64C6D3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46664" y="1545424"/>
              <a:ext cx="2867025" cy="1905000"/>
            </a:xfrm>
            <a:prstGeom prst="rect">
              <a:avLst/>
            </a:prstGeom>
          </p:spPr>
        </p:pic>
        <p:sp>
          <p:nvSpPr>
            <p:cNvPr id="19" name="Inhaltsplatzhalter 2">
              <a:extLst>
                <a:ext uri="{FF2B5EF4-FFF2-40B4-BE49-F238E27FC236}">
                  <a16:creationId xmlns:a16="http://schemas.microsoft.com/office/drawing/2014/main" id="{129ABDA8-20C7-EC23-429E-29A71078D5E0}"/>
                </a:ext>
              </a:extLst>
            </p:cNvPr>
            <p:cNvSpPr txBox="1">
              <a:spLocks/>
            </p:cNvSpPr>
            <p:nvPr/>
          </p:nvSpPr>
          <p:spPr>
            <a:xfrm>
              <a:off x="8465743" y="3450424"/>
              <a:ext cx="3533649" cy="29853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050" dirty="0"/>
                <a:t>https://stats.oarc.ucla.edu/other/mult-pkg/introduction-to-linear-mixed-models/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297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A4CCBD-CABB-BBC8-2DD2-55EF25EA6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Subject</a:t>
            </a:r>
            <a:r>
              <a:rPr lang="de-DE" dirty="0"/>
              <a:t> and Item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14BBDA-5E5A-142E-4818-6AD2A7297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3789" cy="4351338"/>
          </a:xfrm>
        </p:spPr>
        <p:txBody>
          <a:bodyPr/>
          <a:lstStyle/>
          <a:p>
            <a:r>
              <a:rPr lang="de-DE" dirty="0"/>
              <a:t>Both t-tests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Context</a:t>
            </a:r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you</a:t>
            </a:r>
            <a:r>
              <a:rPr lang="de-DE" dirty="0"/>
              <a:t> lose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/>
              <a:t>Interpretation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difficult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70C35D3-27AE-5B42-2797-38F503F8B001}"/>
              </a:ext>
            </a:extLst>
          </p:cNvPr>
          <p:cNvSpPr txBox="1"/>
          <p:nvPr/>
        </p:nvSpPr>
        <p:spPr>
          <a:xfrm>
            <a:off x="5907186" y="2231579"/>
            <a:ext cx="61418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t.test</a:t>
            </a:r>
            <a:r>
              <a:rPr lang="en-US" sz="1400" dirty="0"/>
              <a:t>(</a:t>
            </a:r>
            <a:r>
              <a:rPr lang="en-US" sz="1400" dirty="0" err="1"/>
              <a:t>Context_Item_PNData$PL</a:t>
            </a:r>
            <a:r>
              <a:rPr lang="en-US" sz="1400" dirty="0"/>
              <a:t>, </a:t>
            </a:r>
            <a:r>
              <a:rPr lang="en-US" sz="1400" dirty="0" err="1"/>
              <a:t>Context_Item_PNData$UK</a:t>
            </a:r>
            <a:r>
              <a:rPr lang="en-US" sz="1400" dirty="0"/>
              <a:t>, paired = TRUE)</a:t>
            </a:r>
          </a:p>
          <a:p>
            <a:endParaRPr lang="en-US" sz="1400" dirty="0"/>
          </a:p>
          <a:p>
            <a:r>
              <a:rPr lang="en-US" sz="1400" dirty="0"/>
              <a:t>t = -3.6664, </a:t>
            </a:r>
            <a:r>
              <a:rPr lang="en-US" sz="1400" dirty="0" err="1"/>
              <a:t>df</a:t>
            </a:r>
            <a:r>
              <a:rPr lang="en-US" sz="1400" dirty="0"/>
              <a:t> = 207, p-value = 0.0003127</a:t>
            </a:r>
          </a:p>
          <a:p>
            <a:endParaRPr lang="en-US" sz="1400" dirty="0"/>
          </a:p>
          <a:p>
            <a:r>
              <a:rPr lang="en-US" sz="1400" dirty="0"/>
              <a:t>alternative hypothesis: true mean difference is not equal to 0</a:t>
            </a:r>
          </a:p>
          <a:p>
            <a:r>
              <a:rPr lang="en-US" sz="1400" dirty="0"/>
              <a:t>95 percent confidence interval: 	-57.64880 	-17.33075</a:t>
            </a:r>
          </a:p>
          <a:p>
            <a:r>
              <a:rPr lang="en-US" sz="1400" dirty="0"/>
              <a:t>sample estimates: mean difference </a:t>
            </a:r>
          </a:p>
          <a:p>
            <a:r>
              <a:rPr lang="en-US" sz="1400" dirty="0"/>
              <a:t>      -37.48977</a:t>
            </a:r>
          </a:p>
          <a:p>
            <a:endParaRPr lang="en-US" sz="1400" dirty="0"/>
          </a:p>
          <a:p>
            <a:r>
              <a:rPr lang="de-DE" sz="1400" dirty="0" err="1"/>
              <a:t>t.test</a:t>
            </a:r>
            <a:r>
              <a:rPr lang="de-DE" sz="1400" dirty="0"/>
              <a:t>(</a:t>
            </a:r>
            <a:r>
              <a:rPr lang="de-DE" sz="1400" dirty="0" err="1"/>
              <a:t>Context_Subject_PNData$PL</a:t>
            </a:r>
            <a:r>
              <a:rPr lang="de-DE" sz="1400" dirty="0"/>
              <a:t>, </a:t>
            </a:r>
            <a:r>
              <a:rPr lang="de-DE" sz="1400" dirty="0" err="1"/>
              <a:t>Context_Subject_PNData$UK</a:t>
            </a:r>
            <a:r>
              <a:rPr lang="de-DE" sz="1400" dirty="0"/>
              <a:t>, </a:t>
            </a:r>
            <a:r>
              <a:rPr lang="de-DE" sz="1400" dirty="0" err="1"/>
              <a:t>paired</a:t>
            </a:r>
            <a:r>
              <a:rPr lang="de-DE" sz="1400" dirty="0"/>
              <a:t> = TRUE)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t = -2.4871, </a:t>
            </a:r>
            <a:r>
              <a:rPr lang="en-US" sz="1400" dirty="0" err="1"/>
              <a:t>df</a:t>
            </a:r>
            <a:r>
              <a:rPr lang="en-US" sz="1400" dirty="0"/>
              <a:t> = 36, p-value = 0.01765</a:t>
            </a:r>
          </a:p>
          <a:p>
            <a:endParaRPr lang="en-US" sz="1400" dirty="0"/>
          </a:p>
          <a:p>
            <a:r>
              <a:rPr lang="en-US" sz="1400" dirty="0"/>
              <a:t>alternative hypothesis: true mean difference is not equal to 0</a:t>
            </a:r>
          </a:p>
          <a:p>
            <a:r>
              <a:rPr lang="en-US" sz="1400" dirty="0"/>
              <a:t>95 percent confidence interval: 	-67.783400  	-6.890745</a:t>
            </a:r>
          </a:p>
          <a:p>
            <a:r>
              <a:rPr lang="en-US" sz="1400" dirty="0"/>
              <a:t>sample estimates: mean difference 	-37.33707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6131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BAD881-E3BB-AE19-7E62-52C55BDCE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 </a:t>
            </a:r>
            <a:r>
              <a:rPr lang="de-DE" dirty="0" err="1"/>
              <a:t>mixed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solution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A48400-FFBD-4A90-B69D-D3F671BA3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11944" cy="4351338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identical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achieved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linear </a:t>
            </a:r>
            <a:r>
              <a:rPr lang="de-DE" dirty="0" err="1"/>
              <a:t>mixed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D285AF1-9554-6166-1458-61455A5CF37E}"/>
              </a:ext>
            </a:extLst>
          </p:cNvPr>
          <p:cNvSpPr txBox="1"/>
          <p:nvPr/>
        </p:nvSpPr>
        <p:spPr>
          <a:xfrm>
            <a:off x="6050144" y="1907897"/>
            <a:ext cx="61418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t.test</a:t>
            </a:r>
            <a:r>
              <a:rPr lang="de-DE" sz="1400" dirty="0"/>
              <a:t>(</a:t>
            </a:r>
            <a:r>
              <a:rPr lang="de-DE" sz="1400" dirty="0" err="1"/>
              <a:t>Context_Subject_PNData$PL</a:t>
            </a:r>
            <a:r>
              <a:rPr lang="de-DE" sz="1400" dirty="0"/>
              <a:t>, </a:t>
            </a:r>
            <a:r>
              <a:rPr lang="de-DE" sz="1400" dirty="0" err="1"/>
              <a:t>Context_Subject_PNData$UK</a:t>
            </a:r>
            <a:r>
              <a:rPr lang="de-DE" sz="1400" dirty="0"/>
              <a:t>, </a:t>
            </a:r>
            <a:r>
              <a:rPr lang="de-DE" sz="1400" dirty="0" err="1"/>
              <a:t>paired</a:t>
            </a:r>
            <a:r>
              <a:rPr lang="de-DE" sz="1400" dirty="0"/>
              <a:t> = TRUE)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t = -2.4871, </a:t>
            </a:r>
            <a:r>
              <a:rPr lang="en-US" sz="1400" dirty="0" err="1"/>
              <a:t>df</a:t>
            </a:r>
            <a:r>
              <a:rPr lang="en-US" sz="1400" dirty="0"/>
              <a:t> = 36, p-value = 0.01765</a:t>
            </a:r>
          </a:p>
          <a:p>
            <a:endParaRPr lang="en-US" sz="1400" dirty="0"/>
          </a:p>
          <a:p>
            <a:r>
              <a:rPr lang="en-US" sz="1400" dirty="0"/>
              <a:t>alternative hypothesis: true mean difference is not equal to 0</a:t>
            </a:r>
          </a:p>
          <a:p>
            <a:r>
              <a:rPr lang="en-US" sz="1400" dirty="0"/>
              <a:t>95 percent confidence interval: 	-67.783400  	-6.890745</a:t>
            </a:r>
          </a:p>
          <a:p>
            <a:r>
              <a:rPr lang="en-US" sz="1400" dirty="0"/>
              <a:t>sample estimates: mean difference 	-37.33707 </a:t>
            </a:r>
            <a:endParaRPr lang="de-DE" sz="14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A7B9920-03EF-6BA0-CD58-46DAE4A03A30}"/>
              </a:ext>
            </a:extLst>
          </p:cNvPr>
          <p:cNvSpPr txBox="1"/>
          <p:nvPr/>
        </p:nvSpPr>
        <p:spPr>
          <a:xfrm>
            <a:off x="6096000" y="3661312"/>
            <a:ext cx="61418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lmer</a:t>
            </a:r>
            <a:r>
              <a:rPr lang="de-DE" sz="1400" dirty="0"/>
              <a:t>(</a:t>
            </a:r>
            <a:r>
              <a:rPr lang="de-DE" sz="1400" dirty="0" err="1"/>
              <a:t>meanRT</a:t>
            </a:r>
            <a:r>
              <a:rPr lang="de-DE" sz="1400" dirty="0"/>
              <a:t> ~ </a:t>
            </a:r>
            <a:r>
              <a:rPr lang="de-DE" sz="1400" dirty="0" err="1"/>
              <a:t>Context</a:t>
            </a:r>
            <a:r>
              <a:rPr lang="de-DE" sz="1400" dirty="0"/>
              <a:t> + (1 | </a:t>
            </a:r>
            <a:r>
              <a:rPr lang="de-DE" sz="1400" dirty="0" err="1"/>
              <a:t>Subject</a:t>
            </a:r>
            <a:r>
              <a:rPr lang="de-DE" sz="1400" dirty="0"/>
              <a:t>), </a:t>
            </a:r>
            <a:r>
              <a:rPr lang="de-DE" sz="1400" dirty="0" err="1"/>
              <a:t>Context_Subject_PNData</a:t>
            </a:r>
            <a:r>
              <a:rPr lang="de-DE" sz="1400" dirty="0"/>
              <a:t>)</a:t>
            </a:r>
            <a:endParaRPr lang="en-US" sz="1400" dirty="0"/>
          </a:p>
          <a:p>
            <a:endParaRPr lang="en-US" sz="1400" dirty="0"/>
          </a:p>
          <a:p>
            <a:r>
              <a:rPr lang="pt-BR" sz="1400" dirty="0"/>
              <a:t>		Estimate 	Std. Error    	t value     	</a:t>
            </a:r>
          </a:p>
          <a:p>
            <a:r>
              <a:rPr lang="pt-BR" sz="1400" dirty="0"/>
              <a:t>(Intercept) 	936.6390   	20.7199 	45.2046 	</a:t>
            </a:r>
          </a:p>
          <a:p>
            <a:r>
              <a:rPr lang="pt-BR" sz="1400" dirty="0"/>
              <a:t>ContextUK    37.3370   	15.0122 	2.4871 </a:t>
            </a:r>
            <a:endParaRPr lang="de-DE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02EF918F-296A-8FD1-6C55-78C4F7D7F1F7}"/>
                  </a:ext>
                </a:extLst>
              </p:cNvPr>
              <p:cNvSpPr txBox="1"/>
              <p:nvPr/>
            </p:nvSpPr>
            <p:spPr>
              <a:xfrm>
                <a:off x="-68784" y="3198346"/>
                <a:ext cx="6096000" cy="619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𝑈𝐾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𝑃𝐿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𝑆𝐸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02EF918F-296A-8FD1-6C55-78C4F7D7F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784" y="3198346"/>
                <a:ext cx="6096000" cy="619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C0995C8-2997-6473-0DE7-DF71C5156BA4}"/>
                  </a:ext>
                </a:extLst>
              </p:cNvPr>
              <p:cNvSpPr txBox="1"/>
              <p:nvPr/>
            </p:nvSpPr>
            <p:spPr>
              <a:xfrm>
                <a:off x="1782286" y="3953261"/>
                <a:ext cx="23938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𝑖𝑈𝐾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𝑖𝑈𝐾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C0995C8-2997-6473-0DE7-DF71C5156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286" y="3953261"/>
                <a:ext cx="2393860" cy="276999"/>
              </a:xfrm>
              <a:prstGeom prst="rect">
                <a:avLst/>
              </a:prstGeom>
              <a:blipFill>
                <a:blip r:embed="rId4"/>
                <a:stretch>
                  <a:fillRect l="-254" t="-4444" b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E4F8A01-251F-332C-50E2-D08A636DFD85}"/>
                  </a:ext>
                </a:extLst>
              </p:cNvPr>
              <p:cNvSpPr txBox="1"/>
              <p:nvPr/>
            </p:nvSpPr>
            <p:spPr>
              <a:xfrm>
                <a:off x="1782286" y="4496241"/>
                <a:ext cx="26235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𝑖𝑃𝐿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𝑖𝑃𝐿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E4F8A01-251F-332C-50E2-D08A636DF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286" y="4496241"/>
                <a:ext cx="2623539" cy="276999"/>
              </a:xfrm>
              <a:prstGeom prst="rect">
                <a:avLst/>
              </a:prstGeom>
              <a:blipFill>
                <a:blip r:embed="rId5"/>
                <a:stretch>
                  <a:fillRect l="-1856" t="-4444" r="-464" b="-3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8B0D0A68-6083-7425-7617-E0900E3582CE}"/>
                  </a:ext>
                </a:extLst>
              </p:cNvPr>
              <p:cNvSpPr txBox="1"/>
              <p:nvPr/>
            </p:nvSpPr>
            <p:spPr>
              <a:xfrm>
                <a:off x="1782285" y="4993565"/>
                <a:ext cx="3647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𝑖𝑈𝐾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𝑖𝑃𝐿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𝑖𝑈𝐾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𝑃𝐿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8B0D0A68-6083-7425-7617-E0900E358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285" y="4993565"/>
                <a:ext cx="3647152" cy="276999"/>
              </a:xfrm>
              <a:prstGeom prst="rect">
                <a:avLst/>
              </a:prstGeom>
              <a:blipFill>
                <a:blip r:embed="rId6"/>
                <a:stretch>
                  <a:fillRect l="-1169" t="-2174" r="-1836" b="-326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DAD3712C-0182-81A6-1750-050B4E7A05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27216" y="4983840"/>
                <a:ext cx="5211944" cy="4548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2400" dirty="0"/>
                  <a:t> - </a:t>
                </a:r>
                <a:r>
                  <a:rPr lang="de-DE" sz="2400" dirty="0" err="1"/>
                  <a:t>average</a:t>
                </a:r>
                <a:r>
                  <a:rPr lang="de-DE" sz="2400" dirty="0"/>
                  <a:t> RT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2400" dirty="0"/>
                  <a:t>- </a:t>
                </a:r>
                <a:r>
                  <a:rPr lang="de-DE" sz="2400" dirty="0" err="1"/>
                  <a:t>subject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dependant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adjustment</a:t>
                </a:r>
                <a:endParaRPr lang="de-DE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𝑖𝑈𝐾</m:t>
                        </m:r>
                      </m:sub>
                    </m:sSub>
                  </m:oMath>
                </a14:m>
                <a:r>
                  <a:rPr lang="de-DE" sz="2400" b="0" dirty="0">
                    <a:ea typeface="Cambria Math" panose="02040503050406030204" pitchFamily="18" charset="0"/>
                  </a:rPr>
                  <a:t> - </a:t>
                </a:r>
                <a:r>
                  <a:rPr lang="de-DE" sz="2400" b="0" dirty="0" err="1">
                    <a:ea typeface="Cambria Math" panose="02040503050406030204" pitchFamily="18" charset="0"/>
                  </a:rPr>
                  <a:t>error</a:t>
                </a:r>
                <a:r>
                  <a:rPr lang="de-DE" sz="2400" b="0" dirty="0">
                    <a:ea typeface="Cambria Math" panose="02040503050406030204" pitchFamily="18" charset="0"/>
                  </a:rPr>
                  <a:t>/</a:t>
                </a:r>
                <a:r>
                  <a:rPr lang="de-DE" sz="2400" b="0" dirty="0" err="1">
                    <a:ea typeface="Cambria Math" panose="02040503050406030204" pitchFamily="18" charset="0"/>
                  </a:rPr>
                  <a:t>noise</a:t>
                </a:r>
                <a:r>
                  <a:rPr lang="de-DE" sz="2400" b="0" dirty="0">
                    <a:ea typeface="Cambria Math" panose="02040503050406030204" pitchFamily="18" charset="0"/>
                  </a:rPr>
                  <a:t> </a:t>
                </a:r>
                <a:r>
                  <a:rPr lang="de-DE" sz="2400" b="0" dirty="0" err="1">
                    <a:ea typeface="Cambria Math" panose="02040503050406030204" pitchFamily="18" charset="0"/>
                  </a:rPr>
                  <a:t>term</a:t>
                </a:r>
                <a:endParaRPr lang="de-DE" sz="24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de-DE" sz="2400" dirty="0"/>
                  <a:t> – </a:t>
                </a:r>
                <a:r>
                  <a:rPr lang="de-DE" sz="2400" dirty="0" err="1"/>
                  <a:t>Context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</a:t>
                </a:r>
                <a:endParaRPr lang="de-DE" sz="2400" dirty="0"/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DAD3712C-0182-81A6-1750-050B4E7A0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216" y="4983840"/>
                <a:ext cx="5211944" cy="4548112"/>
              </a:xfrm>
              <a:prstGeom prst="rect">
                <a:avLst/>
              </a:prstGeom>
              <a:blipFill>
                <a:blip r:embed="rId7"/>
                <a:stretch>
                  <a:fillRect l="-1053" t="-18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F9F7031-1643-684A-4F1F-F620A5CE7733}"/>
                  </a:ext>
                </a:extLst>
              </p:cNvPr>
              <p:cNvSpPr txBox="1"/>
              <p:nvPr/>
            </p:nvSpPr>
            <p:spPr>
              <a:xfrm>
                <a:off x="1782285" y="5405501"/>
                <a:ext cx="3647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𝑖𝑈𝐾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𝑖𝑃𝐿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𝑖𝑈𝐾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𝑃𝐿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F9F7031-1643-684A-4F1F-F620A5CE7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285" y="5405501"/>
                <a:ext cx="3647152" cy="276999"/>
              </a:xfrm>
              <a:prstGeom prst="rect">
                <a:avLst/>
              </a:prstGeom>
              <a:blipFill>
                <a:blip r:embed="rId8"/>
                <a:stretch>
                  <a:fillRect l="-1169" t="-4444" r="-1836" b="-3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9D818EE2-7E82-FFD7-70C3-92A1BD243C6D}"/>
                  </a:ext>
                </a:extLst>
              </p:cNvPr>
              <p:cNvSpPr txBox="1"/>
              <p:nvPr/>
            </p:nvSpPr>
            <p:spPr>
              <a:xfrm>
                <a:off x="-180584" y="5866974"/>
                <a:ext cx="6096000" cy="619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𝑖𝑈𝐾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𝑖𝑃𝐿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)−0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𝑆𝐸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9D818EE2-7E82-FFD7-70C3-92A1BD243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0584" y="5866974"/>
                <a:ext cx="6096000" cy="6199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78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308C4B-3B55-C317-B3D0-94FB56833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LMEs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0015D9-E3AD-6022-94E2-8AFF19720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Continous</a:t>
            </a:r>
            <a:r>
              <a:rPr lang="de-DE" dirty="0"/>
              <a:t> </a:t>
            </a:r>
            <a:r>
              <a:rPr lang="de-DE" dirty="0" err="1"/>
              <a:t>dependet</a:t>
            </a:r>
            <a:r>
              <a:rPr lang="de-DE" dirty="0"/>
              <a:t> variable</a:t>
            </a:r>
          </a:p>
          <a:p>
            <a:r>
              <a:rPr lang="de-DE" dirty="0" err="1"/>
              <a:t>Clustered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(e.g. </a:t>
            </a:r>
            <a:r>
              <a:rPr lang="de-DE" dirty="0" err="1"/>
              <a:t>participants</a:t>
            </a:r>
            <a:r>
              <a:rPr lang="de-DE" dirty="0"/>
              <a:t>, </a:t>
            </a:r>
            <a:r>
              <a:rPr lang="de-DE" dirty="0" err="1"/>
              <a:t>recording</a:t>
            </a:r>
            <a:r>
              <a:rPr lang="de-DE" dirty="0"/>
              <a:t> </a:t>
            </a:r>
            <a:r>
              <a:rPr lang="de-DE" dirty="0" err="1"/>
              <a:t>locations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clusters</a:t>
            </a:r>
            <a:endParaRPr lang="de-DE" dirty="0"/>
          </a:p>
          <a:p>
            <a:r>
              <a:rPr lang="de-DE" dirty="0"/>
              <a:t>Multiple </a:t>
            </a:r>
            <a:r>
              <a:rPr lang="de-DE" dirty="0" err="1"/>
              <a:t>crossed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nested</a:t>
            </a:r>
            <a:r>
              <a:rPr lang="de-DE" dirty="0"/>
              <a:t> </a:t>
            </a:r>
            <a:r>
              <a:rPr lang="de-DE" dirty="0" err="1"/>
              <a:t>clusters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Flexibility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complicated</a:t>
            </a:r>
            <a:r>
              <a:rPr lang="de-DE" dirty="0"/>
              <a:t> </a:t>
            </a:r>
            <a:r>
              <a:rPr lang="de-DE" dirty="0" err="1"/>
              <a:t>designs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6987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4BC51-6C99-CF75-1F9D-2BABA881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Advantages </a:t>
            </a:r>
            <a:r>
              <a:rPr lang="de-DE" dirty="0" err="1"/>
              <a:t>of</a:t>
            </a:r>
            <a:r>
              <a:rPr lang="de-DE" dirty="0"/>
              <a:t> LME </a:t>
            </a:r>
            <a:r>
              <a:rPr lang="de-DE" dirty="0" err="1"/>
              <a:t>over</a:t>
            </a:r>
            <a:r>
              <a:rPr lang="de-DE" dirty="0"/>
              <a:t> ANOVA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EF1915-C1FE-5CE9-1E28-B60D4754E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Analysis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unbalanced</a:t>
            </a:r>
            <a:r>
              <a:rPr lang="de-DE" dirty="0"/>
              <a:t> </a:t>
            </a:r>
            <a:r>
              <a:rPr lang="de-DE" dirty="0" err="1"/>
              <a:t>datasets</a:t>
            </a:r>
            <a:r>
              <a:rPr lang="de-DE" dirty="0"/>
              <a:t> (</a:t>
            </a:r>
            <a:r>
              <a:rPr lang="de-DE" dirty="0" err="1"/>
              <a:t>unbalanced</a:t>
            </a:r>
            <a:r>
              <a:rPr lang="de-DE" dirty="0"/>
              <a:t> </a:t>
            </a:r>
            <a:r>
              <a:rPr lang="de-DE" dirty="0" err="1"/>
              <a:t>designs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/>
              <a:t>Modelling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correlations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unequal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groups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But:</a:t>
            </a:r>
          </a:p>
          <a:p>
            <a:pPr marL="0" indent="0">
              <a:buNone/>
            </a:pPr>
            <a:r>
              <a:rPr lang="de-DE" dirty="0"/>
              <a:t>ANOVA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</a:t>
            </a:r>
            <a:r>
              <a:rPr lang="de-DE" dirty="0" err="1"/>
              <a:t>tables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ANOVA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computationally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efficient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6934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DCB28E-ED44-F1FB-F7E7-492CD648A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Summer School on Statistical Methods for Linguistics and Psychology</a:t>
            </a:r>
            <a:endParaRPr lang="de-DE" dirty="0"/>
          </a:p>
        </p:txBody>
      </p:sp>
      <p:pic>
        <p:nvPicPr>
          <p:cNvPr id="5" name="Inhaltsplatzhalter 4" descr="Ein Bild, das Menschliches Gesicht, Person, Kleidung, Vorderkopf enthält.&#10;&#10;Automatisch generierte Beschreibung">
            <a:extLst>
              <a:ext uri="{FF2B5EF4-FFF2-40B4-BE49-F238E27FC236}">
                <a16:creationId xmlns:a16="http://schemas.microsoft.com/office/drawing/2014/main" id="{F5456AB5-2B1E-BE27-0E89-C81ECFE78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06" y="5223903"/>
            <a:ext cx="1449446" cy="1449446"/>
          </a:xfrm>
        </p:spPr>
      </p:pic>
      <p:pic>
        <p:nvPicPr>
          <p:cNvPr id="7" name="Grafik 6" descr="Ein Bild, das Person, Menschliches Gesicht, Krawatte, Kleidung enthält.&#10;&#10;Automatisch generierte Beschreibung">
            <a:extLst>
              <a:ext uri="{FF2B5EF4-FFF2-40B4-BE49-F238E27FC236}">
                <a16:creationId xmlns:a16="http://schemas.microsoft.com/office/drawing/2014/main" id="{6ED9D3BE-931E-673C-4428-F7FFB0A52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26" y="5223903"/>
            <a:ext cx="1360704" cy="1449446"/>
          </a:xfrm>
          <a:prstGeom prst="rect">
            <a:avLst/>
          </a:prstGeom>
        </p:spPr>
      </p:pic>
      <p:pic>
        <p:nvPicPr>
          <p:cNvPr id="9" name="Grafik 8" descr="Ein Bild, das Kleidung, Person, draußen, Baum enthält.&#10;&#10;Automatisch generierte Beschreibung">
            <a:extLst>
              <a:ext uri="{FF2B5EF4-FFF2-40B4-BE49-F238E27FC236}">
                <a16:creationId xmlns:a16="http://schemas.microsoft.com/office/drawing/2014/main" id="{A373199C-5B22-2410-ACE2-8AFFE8606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348" y="1634097"/>
            <a:ext cx="8713304" cy="3398494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6D56FE8-2085-CB42-E16F-DB38241A45BE}"/>
              </a:ext>
            </a:extLst>
          </p:cNvPr>
          <p:cNvSpPr txBox="1">
            <a:spLocks/>
          </p:cNvSpPr>
          <p:nvPr/>
        </p:nvSpPr>
        <p:spPr>
          <a:xfrm>
            <a:off x="4779604" y="5223903"/>
            <a:ext cx="6508728" cy="14494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Prof. Dr. </a:t>
            </a:r>
            <a:r>
              <a:rPr lang="de-DE" dirty="0" err="1"/>
              <a:t>Shravan</a:t>
            </a:r>
            <a:r>
              <a:rPr lang="de-DE" dirty="0"/>
              <a:t> </a:t>
            </a:r>
            <a:r>
              <a:rPr lang="de-DE" dirty="0" err="1"/>
              <a:t>Vasishth</a:t>
            </a:r>
            <a:r>
              <a:rPr lang="de-DE" dirty="0"/>
              <a:t> (</a:t>
            </a:r>
            <a:r>
              <a:rPr lang="de-DE" dirty="0" err="1"/>
              <a:t>organizer</a:t>
            </a:r>
            <a:r>
              <a:rPr lang="de-DE" dirty="0"/>
              <a:t>)</a:t>
            </a:r>
          </a:p>
          <a:p>
            <a:r>
              <a:rPr lang="de-DE" dirty="0"/>
              <a:t>Prof. Dr. Douglas Bates (</a:t>
            </a:r>
            <a:r>
              <a:rPr lang="de-DE" dirty="0" err="1"/>
              <a:t>speaker</a:t>
            </a:r>
            <a:r>
              <a:rPr lang="de-DE" dirty="0"/>
              <a:t>)</a:t>
            </a:r>
          </a:p>
          <a:p>
            <a:r>
              <a:rPr lang="de-DE" dirty="0" err="1"/>
              <a:t>Application</a:t>
            </a:r>
            <a:r>
              <a:rPr lang="de-DE" dirty="0"/>
              <a:t> open </a:t>
            </a:r>
            <a:r>
              <a:rPr lang="de-DE" dirty="0" err="1"/>
              <a:t>until</a:t>
            </a:r>
            <a:r>
              <a:rPr lang="de-DE" dirty="0"/>
              <a:t> 01. April 2025</a:t>
            </a:r>
          </a:p>
        </p:txBody>
      </p:sp>
    </p:spTree>
    <p:extLst>
      <p:ext uri="{BB962C8B-B14F-4D97-AF65-F5344CB8AC3E}">
        <p14:creationId xmlns:p14="http://schemas.microsoft.com/office/powerpoint/2010/main" val="3067092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8B0EA-5327-B79B-DC66-C1331766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Reading material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1F7A82-DC84-B859-4524-54D1A440F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DE" dirty="0" err="1"/>
              <a:t>Textbook</a:t>
            </a:r>
            <a:endParaRPr lang="de-DE" dirty="0"/>
          </a:p>
          <a:p>
            <a:r>
              <a:rPr lang="de-DE" dirty="0">
                <a:hlinkClick r:id="rId2"/>
              </a:rPr>
              <a:t>https://vasishth.github.io/Freq_CogSci/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Other </a:t>
            </a:r>
            <a:r>
              <a:rPr lang="de-DE" dirty="0" err="1"/>
              <a:t>sources</a:t>
            </a:r>
            <a:r>
              <a:rPr lang="de-DE" dirty="0"/>
              <a:t>:</a:t>
            </a:r>
          </a:p>
          <a:p>
            <a:r>
              <a:rPr lang="de-DE" dirty="0">
                <a:hlinkClick r:id="rId3"/>
              </a:rPr>
              <a:t>https://stats.oarc.ucla.edu</a:t>
            </a:r>
            <a:endParaRPr lang="de-DE" dirty="0"/>
          </a:p>
          <a:p>
            <a:r>
              <a:rPr lang="de-DE" dirty="0">
                <a:hlinkClick r:id="rId4"/>
              </a:rPr>
              <a:t>https://ourcodingclub.github.io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Journal </a:t>
            </a:r>
            <a:r>
              <a:rPr lang="de-DE" dirty="0" err="1"/>
              <a:t>articles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307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87F83B-43AE-D76C-D81C-1599CB53D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Packages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95EF49-3077-A452-7D16-DF4E43D6F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/>
              <a:t>lme4 – implementation of linear mixed models</a:t>
            </a:r>
          </a:p>
          <a:p>
            <a:r>
              <a:rPr lang="en-US"/>
              <a:t>lmerTest – p-values and degrees of freedom calculation for lmer</a:t>
            </a:r>
          </a:p>
          <a:p>
            <a:r>
              <a:rPr lang="en-US"/>
              <a:t>Emmeans – estimated marginal means, post-hoc tests</a:t>
            </a:r>
          </a:p>
          <a:p>
            <a:r>
              <a:rPr lang="en-US"/>
              <a:t>ggeffects – model-based estimates for plotting</a:t>
            </a:r>
          </a:p>
        </p:txBody>
      </p:sp>
    </p:spTree>
    <p:extLst>
      <p:ext uri="{BB962C8B-B14F-4D97-AF65-F5344CB8AC3E}">
        <p14:creationId xmlns:p14="http://schemas.microsoft.com/office/powerpoint/2010/main" val="3257680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9185B-7664-CE2E-5C34-23CFAB8E7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DB2F8D-D993-A6BA-F145-7FBEAC77C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39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Day 1</a:t>
            </a:r>
          </a:p>
          <a:p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background</a:t>
            </a:r>
            <a:endParaRPr lang="de-DE" dirty="0"/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LME?</a:t>
            </a:r>
          </a:p>
          <a:p>
            <a:r>
              <a:rPr lang="de-DE" dirty="0" err="1"/>
              <a:t>Assumptions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LMEs</a:t>
            </a:r>
          </a:p>
          <a:p>
            <a:r>
              <a:rPr lang="de-DE" dirty="0"/>
              <a:t>Building </a:t>
            </a:r>
            <a:r>
              <a:rPr lang="de-DE" dirty="0" err="1"/>
              <a:t>your</a:t>
            </a:r>
            <a:r>
              <a:rPr lang="de-DE" dirty="0"/>
              <a:t> own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74651F4-6761-F4E8-D07F-73D19A6F7B4E}"/>
              </a:ext>
            </a:extLst>
          </p:cNvPr>
          <p:cNvSpPr txBox="1">
            <a:spLocks/>
          </p:cNvSpPr>
          <p:nvPr/>
        </p:nvSpPr>
        <p:spPr>
          <a:xfrm>
            <a:off x="6419850" y="1825625"/>
            <a:ext cx="4933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Day 2</a:t>
            </a:r>
          </a:p>
          <a:p>
            <a:r>
              <a:rPr lang="de-DE" dirty="0" err="1"/>
              <a:t>Contrasts</a:t>
            </a:r>
            <a:endParaRPr lang="de-DE" dirty="0"/>
          </a:p>
          <a:p>
            <a:r>
              <a:rPr lang="de-DE" dirty="0" err="1"/>
              <a:t>Analysing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r>
              <a:rPr lang="de-DE" dirty="0" err="1"/>
              <a:t>Presenting</a:t>
            </a:r>
            <a:r>
              <a:rPr lang="de-DE" dirty="0"/>
              <a:t> and </a:t>
            </a:r>
            <a:r>
              <a:rPr lang="de-DE" dirty="0" err="1"/>
              <a:t>reporting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4313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7B86BF-9EB9-B8AD-FAAE-305FFA84B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6005"/>
            <a:ext cx="5389751" cy="503100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/>
              <a:t>Experimental variables</a:t>
            </a:r>
          </a:p>
          <a:p>
            <a:r>
              <a:rPr lang="de-DE" dirty="0"/>
              <a:t>Group – Experimental </a:t>
            </a:r>
            <a:r>
              <a:rPr lang="de-DE" dirty="0" err="1"/>
              <a:t>vs</a:t>
            </a:r>
            <a:r>
              <a:rPr lang="de-DE" dirty="0"/>
              <a:t> Control</a:t>
            </a:r>
          </a:p>
          <a:p>
            <a:r>
              <a:rPr lang="de-DE" dirty="0" err="1"/>
              <a:t>Context</a:t>
            </a:r>
            <a:r>
              <a:rPr lang="de-DE" dirty="0"/>
              <a:t> - UK </a:t>
            </a:r>
            <a:r>
              <a:rPr lang="de-DE" dirty="0" err="1"/>
              <a:t>vs</a:t>
            </a:r>
            <a:r>
              <a:rPr lang="de-DE" dirty="0"/>
              <a:t> PL</a:t>
            </a:r>
          </a:p>
          <a:p>
            <a:r>
              <a:rPr lang="de-DE" dirty="0"/>
              <a:t>Trial</a:t>
            </a:r>
          </a:p>
          <a:p>
            <a:pPr marL="0" indent="0">
              <a:buNone/>
            </a:pPr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covariates</a:t>
            </a:r>
            <a:endParaRPr lang="de-DE" dirty="0"/>
          </a:p>
          <a:p>
            <a:r>
              <a:rPr lang="de-DE" dirty="0"/>
              <a:t>Age</a:t>
            </a:r>
          </a:p>
          <a:p>
            <a:r>
              <a:rPr lang="de-DE" dirty="0"/>
              <a:t>L2_AoA</a:t>
            </a:r>
          </a:p>
          <a:p>
            <a:r>
              <a:rPr lang="de-DE" dirty="0"/>
              <a:t>Gender</a:t>
            </a:r>
          </a:p>
          <a:p>
            <a:r>
              <a:rPr lang="de-DE" dirty="0"/>
              <a:t>SES</a:t>
            </a:r>
          </a:p>
          <a:p>
            <a:r>
              <a:rPr lang="de-DE" dirty="0" err="1"/>
              <a:t>PL_prof</a:t>
            </a:r>
            <a:endParaRPr lang="de-DE" dirty="0"/>
          </a:p>
          <a:p>
            <a:r>
              <a:rPr lang="de-DE" dirty="0" err="1"/>
              <a:t>EN_prof</a:t>
            </a:r>
            <a:endParaRPr lang="de-DE" dirty="0"/>
          </a:p>
          <a:p>
            <a:r>
              <a:rPr lang="de-DE" dirty="0" err="1"/>
              <a:t>YoE</a:t>
            </a:r>
            <a:r>
              <a:rPr lang="de-DE" dirty="0"/>
              <a:t> </a:t>
            </a:r>
          </a:p>
          <a:p>
            <a:r>
              <a:rPr lang="de-DE" dirty="0"/>
              <a:t>Item </a:t>
            </a:r>
            <a:r>
              <a:rPr lang="de-DE" dirty="0" err="1"/>
              <a:t>covariates</a:t>
            </a:r>
            <a:endParaRPr lang="de-DE" dirty="0"/>
          </a:p>
          <a:p>
            <a:r>
              <a:rPr lang="de-DE" dirty="0" err="1"/>
              <a:t>lg.freq</a:t>
            </a:r>
            <a:endParaRPr lang="de-DE" dirty="0"/>
          </a:p>
          <a:p>
            <a:r>
              <a:rPr lang="de-DE" dirty="0" err="1"/>
              <a:t>PL_AoA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Dependant</a:t>
            </a:r>
            <a:r>
              <a:rPr lang="de-DE" dirty="0"/>
              <a:t> variable</a:t>
            </a:r>
          </a:p>
          <a:p>
            <a:r>
              <a:rPr lang="de-DE" dirty="0" err="1"/>
              <a:t>Reaction</a:t>
            </a:r>
            <a:r>
              <a:rPr lang="de-DE" dirty="0"/>
              <a:t> Time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6194F6-AEC0-D4F8-2B60-BD02475E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</a:p>
        </p:txBody>
      </p:sp>
      <p:pic>
        <p:nvPicPr>
          <p:cNvPr id="38" name="image2.png">
            <a:extLst>
              <a:ext uri="{FF2B5EF4-FFF2-40B4-BE49-F238E27FC236}">
                <a16:creationId xmlns:a16="http://schemas.microsoft.com/office/drawing/2014/main" id="{EFB4C1D1-84A7-DF0B-077E-D610C7D51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0856" y="-511685"/>
            <a:ext cx="7317606" cy="585512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9" name="Rechteck 38">
            <a:extLst>
              <a:ext uri="{FF2B5EF4-FFF2-40B4-BE49-F238E27FC236}">
                <a16:creationId xmlns:a16="http://schemas.microsoft.com/office/drawing/2014/main" id="{3C6804B3-66EA-BCEE-3155-E283EB5F7FF7}"/>
              </a:ext>
            </a:extLst>
          </p:cNvPr>
          <p:cNvSpPr/>
          <p:nvPr/>
        </p:nvSpPr>
        <p:spPr>
          <a:xfrm>
            <a:off x="5120480" y="2859475"/>
            <a:ext cx="8783983" cy="3188549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853B732-517A-40EA-727F-D904DB4F8081}"/>
              </a:ext>
            </a:extLst>
          </p:cNvPr>
          <p:cNvSpPr/>
          <p:nvPr/>
        </p:nvSpPr>
        <p:spPr>
          <a:xfrm>
            <a:off x="10861364" y="-351820"/>
            <a:ext cx="3929998" cy="3984255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CF00530C-66E2-8507-2B68-1D9250258315}"/>
              </a:ext>
            </a:extLst>
          </p:cNvPr>
          <p:cNvSpPr/>
          <p:nvPr/>
        </p:nvSpPr>
        <p:spPr>
          <a:xfrm>
            <a:off x="4358223" y="-665759"/>
            <a:ext cx="8783983" cy="876360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2" name="Foliennummernplatzhalter 3">
            <a:extLst>
              <a:ext uri="{FF2B5EF4-FFF2-40B4-BE49-F238E27FC236}">
                <a16:creationId xmlns:a16="http://schemas.microsoft.com/office/drawing/2014/main" id="{CA8E3D5E-AB2A-1AC9-DD9B-0E7EDEF1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4978315"/>
            <a:ext cx="2743200" cy="365125"/>
          </a:xfrm>
        </p:spPr>
        <p:txBody>
          <a:bodyPr/>
          <a:lstStyle/>
          <a:p>
            <a:fld id="{339BFCCE-9AB9-498C-8F50-34EA9D866472}" type="slidenum">
              <a:rPr lang="en-GB" smtClean="0"/>
              <a:t>6</a:t>
            </a:fld>
            <a:endParaRPr lang="en-GB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B0E4E959-4A40-41D6-F77E-BB1EEA5F477A}"/>
              </a:ext>
            </a:extLst>
          </p:cNvPr>
          <p:cNvGrpSpPr/>
          <p:nvPr/>
        </p:nvGrpSpPr>
        <p:grpSpPr>
          <a:xfrm>
            <a:off x="7079032" y="2987555"/>
            <a:ext cx="4325834" cy="2164186"/>
            <a:chOff x="879690" y="28025022"/>
            <a:chExt cx="8035698" cy="3203030"/>
          </a:xfrm>
        </p:grpSpPr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F4E710FD-C55D-B207-258E-BE41D3CBF702}"/>
                </a:ext>
              </a:extLst>
            </p:cNvPr>
            <p:cNvSpPr/>
            <p:nvPr/>
          </p:nvSpPr>
          <p:spPr>
            <a:xfrm>
              <a:off x="1054507" y="28045398"/>
              <a:ext cx="2310982" cy="13471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9B5E4E4C-3F69-5FFA-2B3D-68C1966268C8}"/>
                </a:ext>
              </a:extLst>
            </p:cNvPr>
            <p:cNvGrpSpPr/>
            <p:nvPr/>
          </p:nvGrpSpPr>
          <p:grpSpPr>
            <a:xfrm>
              <a:off x="2530967" y="28826778"/>
              <a:ext cx="2310982" cy="1347174"/>
              <a:chOff x="14187948" y="22801006"/>
              <a:chExt cx="3185652" cy="2350920"/>
            </a:xfrm>
          </p:grpSpPr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033958C1-D143-0259-A8B7-C4F30E00ADD1}"/>
                  </a:ext>
                </a:extLst>
              </p:cNvPr>
              <p:cNvSpPr/>
              <p:nvPr/>
            </p:nvSpPr>
            <p:spPr>
              <a:xfrm>
                <a:off x="14187948" y="22801006"/>
                <a:ext cx="3185652" cy="23509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900" dirty="0"/>
              </a:p>
            </p:txBody>
          </p:sp>
          <p:sp>
            <p:nvSpPr>
              <p:cNvPr id="55" name="Additionszeichen 54">
                <a:extLst>
                  <a:ext uri="{FF2B5EF4-FFF2-40B4-BE49-F238E27FC236}">
                    <a16:creationId xmlns:a16="http://schemas.microsoft.com/office/drawing/2014/main" id="{E2ED3CE7-94CC-9225-B3CE-93E8061F2D27}"/>
                  </a:ext>
                </a:extLst>
              </p:cNvPr>
              <p:cNvSpPr/>
              <p:nvPr/>
            </p:nvSpPr>
            <p:spPr>
              <a:xfrm>
                <a:off x="15338322" y="23505946"/>
                <a:ext cx="884903" cy="864619"/>
              </a:xfrm>
              <a:prstGeom prst="mathPlus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900"/>
              </a:p>
            </p:txBody>
          </p:sp>
        </p:grpSp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7D8E57A8-9FB7-393D-E8F4-E6084E4E9EA2}"/>
                </a:ext>
              </a:extLst>
            </p:cNvPr>
            <p:cNvGrpSpPr/>
            <p:nvPr/>
          </p:nvGrpSpPr>
          <p:grpSpPr>
            <a:xfrm>
              <a:off x="4007427" y="29695447"/>
              <a:ext cx="2310982" cy="1347174"/>
              <a:chOff x="16223225" y="24354191"/>
              <a:chExt cx="3185652" cy="2350920"/>
            </a:xfrm>
          </p:grpSpPr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5610F0AE-0337-7ACD-DD25-5B81A89191F0}"/>
                  </a:ext>
                </a:extLst>
              </p:cNvPr>
              <p:cNvSpPr/>
              <p:nvPr/>
            </p:nvSpPr>
            <p:spPr>
              <a:xfrm>
                <a:off x="16223225" y="24354191"/>
                <a:ext cx="3185652" cy="23509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900"/>
              </a:p>
            </p:txBody>
          </p:sp>
          <p:pic>
            <p:nvPicPr>
              <p:cNvPr id="53" name="Grafik 52" descr="Ein Bild, das Kleidung enthält.&#10;&#10;Automatisch generierte Beschreibung">
                <a:extLst>
                  <a:ext uri="{FF2B5EF4-FFF2-40B4-BE49-F238E27FC236}">
                    <a16:creationId xmlns:a16="http://schemas.microsoft.com/office/drawing/2014/main" id="{EB272659-85A7-4BF4-F562-DDEE4A8AF8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41163" y="24654763"/>
                <a:ext cx="1749776" cy="1749776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2A22FEBA-9D0A-0B7A-A00E-6A3FBDAEF64C}"/>
                </a:ext>
              </a:extLst>
            </p:cNvPr>
            <p:cNvCxnSpPr>
              <a:cxnSpLocks/>
            </p:cNvCxnSpPr>
            <p:nvPr/>
          </p:nvCxnSpPr>
          <p:spPr>
            <a:xfrm>
              <a:off x="879690" y="29611434"/>
              <a:ext cx="2781738" cy="16166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CBEA39B3-C9BF-F4A4-249E-4F8B026C5E10}"/>
                </a:ext>
              </a:extLst>
            </p:cNvPr>
            <p:cNvSpPr txBox="1"/>
            <p:nvPr/>
          </p:nvSpPr>
          <p:spPr>
            <a:xfrm>
              <a:off x="3365487" y="28025022"/>
              <a:ext cx="2111136" cy="845707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400" b="1" dirty="0"/>
                <a:t>1000ms</a:t>
              </a:r>
              <a:endParaRPr lang="en-GB" sz="1400" b="1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8B5BF76E-9211-C157-FE32-7CF660A1774F}"/>
                </a:ext>
              </a:extLst>
            </p:cNvPr>
            <p:cNvSpPr txBox="1"/>
            <p:nvPr/>
          </p:nvSpPr>
          <p:spPr>
            <a:xfrm>
              <a:off x="6318409" y="29601300"/>
              <a:ext cx="2596979" cy="391808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400" b="1" dirty="0"/>
                <a:t>3000ms</a:t>
              </a:r>
              <a:endParaRPr lang="en-GB" sz="1400" b="1" dirty="0"/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FE1BD35F-2C96-0209-3887-3D435E735B1F}"/>
                </a:ext>
              </a:extLst>
            </p:cNvPr>
            <p:cNvSpPr txBox="1"/>
            <p:nvPr/>
          </p:nvSpPr>
          <p:spPr>
            <a:xfrm>
              <a:off x="4841947" y="28784093"/>
              <a:ext cx="2111136" cy="845707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400" b="1" dirty="0"/>
                <a:t>1000ms</a:t>
              </a:r>
              <a:endParaRPr lang="en-GB" sz="1400" b="1" dirty="0"/>
            </a:p>
          </p:txBody>
        </p:sp>
      </p:grpSp>
      <p:sp>
        <p:nvSpPr>
          <p:cNvPr id="56" name="Ellipse 55">
            <a:extLst>
              <a:ext uri="{FF2B5EF4-FFF2-40B4-BE49-F238E27FC236}">
                <a16:creationId xmlns:a16="http://schemas.microsoft.com/office/drawing/2014/main" id="{8030B07F-EF56-5A94-EE68-1859CC03DEEA}"/>
              </a:ext>
            </a:extLst>
          </p:cNvPr>
          <p:cNvSpPr/>
          <p:nvPr/>
        </p:nvSpPr>
        <p:spPr>
          <a:xfrm>
            <a:off x="7190021" y="906443"/>
            <a:ext cx="447870" cy="445573"/>
          </a:xfrm>
          <a:prstGeom prst="ellipse">
            <a:avLst/>
          </a:prstGeom>
          <a:solidFill>
            <a:schemeClr val="tx2">
              <a:lumMod val="60000"/>
              <a:lumOff val="40000"/>
              <a:alpha val="51000"/>
            </a:schemeClr>
          </a:solidFill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defTabSz="457200" hangingPunct="0"/>
            <a:endParaRPr lang="en-GB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67E443D1-9345-8A5E-C02B-C4A8AFEA4EF6}"/>
              </a:ext>
            </a:extLst>
          </p:cNvPr>
          <p:cNvSpPr/>
          <p:nvPr/>
        </p:nvSpPr>
        <p:spPr>
          <a:xfrm>
            <a:off x="9916174" y="2198020"/>
            <a:ext cx="447869" cy="419877"/>
          </a:xfrm>
          <a:prstGeom prst="ellipse">
            <a:avLst/>
          </a:prstGeom>
          <a:solidFill>
            <a:schemeClr val="tx2">
              <a:lumMod val="60000"/>
              <a:lumOff val="40000"/>
              <a:alpha val="51000"/>
            </a:schemeClr>
          </a:solidFill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8" name="Shape 136">
            <a:extLst>
              <a:ext uri="{FF2B5EF4-FFF2-40B4-BE49-F238E27FC236}">
                <a16:creationId xmlns:a16="http://schemas.microsoft.com/office/drawing/2014/main" id="{0F968AF4-9146-59BC-9775-2C8B19881B8C}"/>
              </a:ext>
            </a:extLst>
          </p:cNvPr>
          <p:cNvSpPr/>
          <p:nvPr/>
        </p:nvSpPr>
        <p:spPr>
          <a:xfrm flipH="1" flipV="1">
            <a:off x="7637890" y="1130376"/>
            <a:ext cx="2278284" cy="1263588"/>
          </a:xfrm>
          <a:prstGeom prst="line">
            <a:avLst/>
          </a:prstGeom>
          <a:noFill/>
          <a:ln w="76200" cap="flat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triangle" w="med" len="med"/>
            <a:tailEnd type="triangle" w="med" len="med"/>
          </a:ln>
          <a:effectLst/>
        </p:spPr>
        <p:txBody>
          <a:bodyPr wrap="square" lIns="45718" tIns="45718" rIns="45718" bIns="45718" numCol="1" anchor="t">
            <a:no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970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6" grpId="0" animBg="1"/>
      <p:bldP spid="57" grpId="0" animBg="1"/>
      <p:bldP spid="5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B3E85-9612-4A65-860F-DA4B37F42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Normal </a:t>
            </a:r>
            <a:r>
              <a:rPr lang="de-DE" dirty="0" err="1"/>
              <a:t>distribution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6E7511-66F5-0240-3A23-86FA13719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095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endParaRPr lang="de-DE" dirty="0"/>
          </a:p>
          <a:p>
            <a:r>
              <a:rPr lang="de-DE" dirty="0"/>
              <a:t>µ -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expectation</a:t>
            </a:r>
            <a:endParaRPr lang="de-DE" dirty="0"/>
          </a:p>
          <a:p>
            <a:r>
              <a:rPr lang="de-DE" dirty="0"/>
              <a:t>σ</a:t>
            </a:r>
            <a:r>
              <a:rPr lang="de-DE" sz="1800" baseline="30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2</a:t>
            </a:r>
            <a:r>
              <a:rPr lang="de-DE" dirty="0"/>
              <a:t> – </a:t>
            </a:r>
            <a:r>
              <a:rPr lang="de-DE" dirty="0" err="1"/>
              <a:t>variance</a:t>
            </a:r>
            <a:r>
              <a:rPr lang="de-DE" dirty="0"/>
              <a:t> (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standart</a:t>
            </a:r>
            <a:r>
              <a:rPr lang="de-DE" dirty="0"/>
              <a:t> </a:t>
            </a:r>
            <a:r>
              <a:rPr lang="de-DE" dirty="0" err="1"/>
              <a:t>deviation</a:t>
            </a:r>
            <a:r>
              <a:rPr lang="de-DE" dirty="0"/>
              <a:t>)</a:t>
            </a:r>
            <a:endParaRPr lang="de-DE" sz="1800" baseline="30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5" name="Grafik 4" descr="Ein Bild, das Reihe, Screenshot, Farbigkeit, Kunst enthält.&#10;&#10;Automatisch generierte Beschreibung">
            <a:extLst>
              <a:ext uri="{FF2B5EF4-FFF2-40B4-BE49-F238E27FC236}">
                <a16:creationId xmlns:a16="http://schemas.microsoft.com/office/drawing/2014/main" id="{338C76BC-B9F1-F2BA-CC16-598601561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643" y="1561763"/>
            <a:ext cx="5129617" cy="3278146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55D8C0CB-DE62-C345-D81A-30C2D7F4EAC9}"/>
              </a:ext>
            </a:extLst>
          </p:cNvPr>
          <p:cNvSpPr txBox="1">
            <a:spLocks/>
          </p:cNvSpPr>
          <p:nvPr/>
        </p:nvSpPr>
        <p:spPr>
          <a:xfrm>
            <a:off x="7340150" y="6559466"/>
            <a:ext cx="4851850" cy="298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50" dirty="0"/>
              <a:t>https://en.wikipedia.org/wiki/Normal_distribution</a:t>
            </a:r>
          </a:p>
        </p:txBody>
      </p:sp>
    </p:spTree>
    <p:extLst>
      <p:ext uri="{BB962C8B-B14F-4D97-AF65-F5344CB8AC3E}">
        <p14:creationId xmlns:p14="http://schemas.microsoft.com/office/powerpoint/2010/main" val="97212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3EA91-5AEC-3B38-8466-69C4AD24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Central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theorem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7C0834-8ECD-0F06-0579-5F45FD9FF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The distribution of a sample will approximate a normal distribution as the sample size becomes larger, regardless of the population's actual distribution shape.</a:t>
            </a:r>
          </a:p>
          <a:p>
            <a:pPr marL="0" indent="0" algn="ctr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repeat</a:t>
            </a:r>
            <a:r>
              <a:rPr lang="de-DE" dirty="0"/>
              <a:t> an </a:t>
            </a:r>
            <a:r>
              <a:rPr lang="de-DE" dirty="0" err="1"/>
              <a:t>experiment</a:t>
            </a:r>
            <a:r>
              <a:rPr lang="de-DE" dirty="0"/>
              <a:t> 1000 </a:t>
            </a:r>
            <a:r>
              <a:rPr lang="de-DE" dirty="0" err="1"/>
              <a:t>times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observed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normally</a:t>
            </a:r>
            <a:r>
              <a:rPr lang="de-DE" dirty="0"/>
              <a:t> </a:t>
            </a:r>
            <a:r>
              <a:rPr lang="de-DE" dirty="0" err="1"/>
              <a:t>distributed</a:t>
            </a:r>
            <a:r>
              <a:rPr lang="de-DE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err="1"/>
              <a:t>From</a:t>
            </a:r>
            <a:r>
              <a:rPr lang="de-DE" dirty="0"/>
              <a:t> SINGLE sample </a:t>
            </a:r>
            <a:r>
              <a:rPr lang="de-DE" dirty="0" err="1"/>
              <a:t>with</a:t>
            </a:r>
            <a:r>
              <a:rPr lang="de-DE" dirty="0"/>
              <a:t> a 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sampling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873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E7249E4-2632-EB50-05B0-0F9304D6B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30085" y="1891055"/>
            <a:ext cx="4306246" cy="30758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6ED4158-DD30-4F8D-DC34-FB8B46CCF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-sample t-test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CF99D75-50BA-2A04-AFF7-AB4B5862BF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410213"/>
                <a:ext cx="6609522" cy="4646030"/>
              </a:xfrm>
            </p:spPr>
            <p:txBody>
              <a:bodyPr>
                <a:normAutofit/>
              </a:bodyPr>
              <a:lstStyle/>
              <a:p>
                <a:r>
                  <a:rPr lang="de-DE" dirty="0">
                    <a:effectLst/>
                  </a:rPr>
                  <a:t>Testing experimental </a:t>
                </a:r>
                <a:r>
                  <a:rPr lang="de-DE" dirty="0" err="1">
                    <a:effectLst/>
                  </a:rPr>
                  <a:t>hypotheses</a:t>
                </a:r>
                <a:r>
                  <a:rPr lang="de-DE" dirty="0">
                    <a:effectLst/>
                  </a:rPr>
                  <a:t>:</a:t>
                </a:r>
              </a:p>
              <a:p>
                <a:pPr lvl="1"/>
                <a:r>
                  <a:rPr lang="de-DE" dirty="0"/>
                  <a:t>Null </a:t>
                </a:r>
                <a:r>
                  <a:rPr lang="de-DE" dirty="0" err="1"/>
                  <a:t>hypothesis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observed</a:t>
                </a:r>
                <a:r>
                  <a:rPr lang="de-DE" dirty="0"/>
                  <a:t> sample </a:t>
                </a:r>
                <a:r>
                  <a:rPr lang="de-DE" dirty="0" err="1"/>
                  <a:t>mean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ba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„</a:t>
                </a:r>
                <a:r>
                  <a:rPr lang="de-DE" dirty="0" err="1"/>
                  <a:t>near</a:t>
                </a:r>
                <a:r>
                  <a:rPr lang="de-DE" dirty="0"/>
                  <a:t>“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hypothesised</a:t>
                </a:r>
                <a:r>
                  <a:rPr lang="de-DE" dirty="0"/>
                  <a:t> µ</a:t>
                </a:r>
              </a:p>
              <a:p>
                <a:pPr lvl="2"/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sample </a:t>
                </a:r>
                <a:r>
                  <a:rPr lang="de-DE" dirty="0" err="1"/>
                  <a:t>mean</a:t>
                </a:r>
                <a:r>
                  <a:rPr lang="de-DE" dirty="0"/>
                  <a:t> and </a:t>
                </a:r>
                <a:r>
                  <a:rPr lang="de-DE" dirty="0" err="1"/>
                  <a:t>hypothesised</a:t>
                </a:r>
                <a:r>
                  <a:rPr lang="de-DE" dirty="0"/>
                  <a:t> </a:t>
                </a:r>
                <a:r>
                  <a:rPr lang="de-DE" dirty="0" err="1"/>
                  <a:t>mean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written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:</a:t>
                </a:r>
              </a:p>
              <a:p>
                <a:pPr lvl="2"/>
                <a:endParaRPr lang="de-DE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×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𝑆𝐸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bar>
                      <m:barPr>
                        <m:pos m:val="top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dirty="0"/>
                  <a:t> </a:t>
                </a:r>
              </a:p>
              <a:p>
                <a:pPr marL="457200" lvl="1" indent="0" algn="ctr">
                  <a:buNone/>
                </a:pPr>
                <a:endParaRPr lang="de-DE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ba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𝑆𝐸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marL="457200" lvl="1" indent="0" algn="ctr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CF99D75-50BA-2A04-AFF7-AB4B5862BF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410213"/>
                <a:ext cx="6609522" cy="4646030"/>
              </a:xfrm>
              <a:blipFill>
                <a:blip r:embed="rId4"/>
                <a:stretch>
                  <a:fillRect l="-1661" t="-21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90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1049</Words>
  <Application>Microsoft Office PowerPoint</Application>
  <PresentationFormat>Breitbild</PresentationFormat>
  <Paragraphs>270</Paragraphs>
  <Slides>17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6" baseType="lpstr">
      <vt:lpstr>Aptos</vt:lpstr>
      <vt:lpstr>Aptos Narrow</vt:lpstr>
      <vt:lpstr>Arial</vt:lpstr>
      <vt:lpstr>Calibri</vt:lpstr>
      <vt:lpstr>Calibri Light</vt:lpstr>
      <vt:lpstr>Cambria Math</vt:lpstr>
      <vt:lpstr>Helvetica</vt:lpstr>
      <vt:lpstr>Wingdings</vt:lpstr>
      <vt:lpstr>Rückblick</vt:lpstr>
      <vt:lpstr>PowerPoint-Präsentation</vt:lpstr>
      <vt:lpstr>Summer School on Statistical Methods for Linguistics and Psychology</vt:lpstr>
      <vt:lpstr>Reading material</vt:lpstr>
      <vt:lpstr>Packages</vt:lpstr>
      <vt:lpstr>Overview</vt:lpstr>
      <vt:lpstr>Dataset</vt:lpstr>
      <vt:lpstr>Normal distribution</vt:lpstr>
      <vt:lpstr>Central limit theorem</vt:lpstr>
      <vt:lpstr>One-sample t-test</vt:lpstr>
      <vt:lpstr>One-sample t-test</vt:lpstr>
      <vt:lpstr>One-sample t-test</vt:lpstr>
      <vt:lpstr>Paired t-test</vt:lpstr>
      <vt:lpstr>T-test assumes independence of samples</vt:lpstr>
      <vt:lpstr>Subject and Item analysis</vt:lpstr>
      <vt:lpstr>Linear mixed model as solution</vt:lpstr>
      <vt:lpstr>When to use LMEs</vt:lpstr>
      <vt:lpstr>Advantages of LME over ANOVA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Walther</dc:creator>
  <cp:lastModifiedBy>Jonas Walther</cp:lastModifiedBy>
  <cp:revision>2</cp:revision>
  <dcterms:created xsi:type="dcterms:W3CDTF">2025-05-23T11:12:16Z</dcterms:created>
  <dcterms:modified xsi:type="dcterms:W3CDTF">2025-05-26T14:50:24Z</dcterms:modified>
</cp:coreProperties>
</file>